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300" r:id="rId3"/>
    <p:sldId id="268" r:id="rId4"/>
    <p:sldId id="301" r:id="rId5"/>
    <p:sldId id="257" r:id="rId6"/>
    <p:sldId id="258" r:id="rId7"/>
    <p:sldId id="297" r:id="rId8"/>
    <p:sldId id="290" r:id="rId9"/>
    <p:sldId id="289" r:id="rId10"/>
    <p:sldId id="287" r:id="rId11"/>
    <p:sldId id="293" r:id="rId12"/>
    <p:sldId id="291" r:id="rId13"/>
    <p:sldId id="292" r:id="rId14"/>
    <p:sldId id="299" r:id="rId15"/>
    <p:sldId id="285" r:id="rId16"/>
    <p:sldId id="296" r:id="rId17"/>
    <p:sldId id="286" r:id="rId18"/>
    <p:sldId id="295" r:id="rId19"/>
    <p:sldId id="261" r:id="rId20"/>
    <p:sldId id="266" r:id="rId21"/>
    <p:sldId id="282" r:id="rId22"/>
    <p:sldId id="294" r:id="rId23"/>
    <p:sldId id="262" r:id="rId24"/>
    <p:sldId id="263" r:id="rId25"/>
    <p:sldId id="264" r:id="rId26"/>
    <p:sldId id="273" r:id="rId27"/>
    <p:sldId id="274" r:id="rId28"/>
    <p:sldId id="303" r:id="rId29"/>
    <p:sldId id="302" r:id="rId30"/>
    <p:sldId id="280" r:id="rId31"/>
    <p:sldId id="298" r:id="rId32"/>
    <p:sldId id="265" r:id="rId33"/>
    <p:sldId id="30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2" autoAdjust="0"/>
    <p:restoredTop sz="96144" autoAdjust="0"/>
  </p:normalViewPr>
  <p:slideViewPr>
    <p:cSldViewPr snapToGrid="0">
      <p:cViewPr varScale="1">
        <p:scale>
          <a:sx n="74" d="100"/>
          <a:sy n="74" d="100"/>
        </p:scale>
        <p:origin x="54" y="588"/>
      </p:cViewPr>
      <p:guideLst/>
    </p:cSldViewPr>
  </p:slideViewPr>
  <p:outlineViewPr>
    <p:cViewPr>
      <p:scale>
        <a:sx n="33" d="100"/>
        <a:sy n="33" d="100"/>
      </p:scale>
      <p:origin x="0" y="-72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6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4F800-0E46-4C87-B8F6-B4266F4583CF}" type="datetimeFigureOut">
              <a:rPr lang="fr-CA" smtClean="0"/>
              <a:t>2020-09-18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98F62-1D03-412C-B0C6-19FDFBB656E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049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Selon Linda Vaillant le 7 juillet 2020, résultats</a:t>
            </a:r>
            <a:r>
              <a:rPr lang="fr-CA" baseline="0" dirty="0" smtClean="0"/>
              <a:t> du projet des indicateurs indiquent 35% services/35% soins et 30% pour le reste.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98F62-1D03-412C-B0C6-19FDFBB656E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800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45630" y="3845274"/>
            <a:ext cx="10993549" cy="1475013"/>
          </a:xfrm>
        </p:spPr>
        <p:txBody>
          <a:bodyPr/>
          <a:lstStyle/>
          <a:p>
            <a:r>
              <a:rPr lang="fr-CA" dirty="0" smtClean="0">
                <a:solidFill>
                  <a:schemeClr val="bg1"/>
                </a:solidFill>
              </a:rPr>
              <a:t>Le pharmacien </a:t>
            </a:r>
            <a:br>
              <a:rPr lang="fr-CA" dirty="0" smtClean="0">
                <a:solidFill>
                  <a:schemeClr val="bg1"/>
                </a:solidFill>
              </a:rPr>
            </a:br>
            <a:r>
              <a:rPr lang="fr-CA" dirty="0" smtClean="0">
                <a:solidFill>
                  <a:schemeClr val="bg1"/>
                </a:solidFill>
              </a:rPr>
              <a:t>d’établissement de santé</a:t>
            </a: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1" y="940159"/>
            <a:ext cx="10993546" cy="2057042"/>
          </a:xfrm>
        </p:spPr>
        <p:txBody>
          <a:bodyPr>
            <a:normAutofit lnSpcReduction="10000"/>
          </a:bodyPr>
          <a:lstStyle/>
          <a:p>
            <a:pPr algn="r"/>
            <a:r>
              <a:rPr lang="fr-CA" sz="1800" b="1" dirty="0" smtClean="0">
                <a:solidFill>
                  <a:schemeClr val="accent1"/>
                </a:solidFill>
              </a:rPr>
              <a:t>Rencontre députés18 septembre 2020</a:t>
            </a:r>
          </a:p>
          <a:p>
            <a:pPr algn="r"/>
            <a:r>
              <a:rPr lang="fr-CA" sz="1800" dirty="0" smtClean="0">
                <a:solidFill>
                  <a:schemeClr val="accent1"/>
                </a:solidFill>
              </a:rPr>
              <a:t>Roxane </a:t>
            </a:r>
            <a:r>
              <a:rPr lang="fr-CA" sz="1800" dirty="0" err="1" smtClean="0">
                <a:solidFill>
                  <a:schemeClr val="accent1"/>
                </a:solidFill>
              </a:rPr>
              <a:t>therrien</a:t>
            </a:r>
            <a:r>
              <a:rPr lang="fr-CA" sz="1800" dirty="0" smtClean="0">
                <a:solidFill>
                  <a:schemeClr val="accent1"/>
                </a:solidFill>
              </a:rPr>
              <a:t>, chef du département de pharmacie</a:t>
            </a:r>
          </a:p>
          <a:p>
            <a:pPr algn="r"/>
            <a:r>
              <a:rPr lang="fr-CA" sz="1800" dirty="0" smtClean="0">
                <a:solidFill>
                  <a:schemeClr val="accent1"/>
                </a:solidFill>
              </a:rPr>
              <a:t>Josée </a:t>
            </a:r>
            <a:r>
              <a:rPr lang="fr-CA" sz="1800" dirty="0" err="1" smtClean="0">
                <a:solidFill>
                  <a:schemeClr val="accent1"/>
                </a:solidFill>
              </a:rPr>
              <a:t>martineau</a:t>
            </a:r>
            <a:r>
              <a:rPr lang="fr-CA" sz="1800" dirty="0" smtClean="0">
                <a:solidFill>
                  <a:schemeClr val="accent1"/>
                </a:solidFill>
              </a:rPr>
              <a:t>, chef adjointe aux soins pharmaceutiques</a:t>
            </a:r>
          </a:p>
          <a:p>
            <a:pPr algn="r"/>
            <a:r>
              <a:rPr lang="fr-CA" sz="1800" dirty="0" smtClean="0">
                <a:solidFill>
                  <a:schemeClr val="accent1"/>
                </a:solidFill>
              </a:rPr>
              <a:t>Fanny blanchet, pharmacienne oncologie</a:t>
            </a:r>
          </a:p>
          <a:p>
            <a:pPr algn="r"/>
            <a:r>
              <a:rPr lang="fr-CA" sz="1800" dirty="0" err="1" smtClean="0">
                <a:solidFill>
                  <a:schemeClr val="accent1"/>
                </a:solidFill>
              </a:rPr>
              <a:t>Cisss</a:t>
            </a:r>
            <a:r>
              <a:rPr lang="fr-CA" sz="1800" dirty="0" smtClean="0">
                <a:solidFill>
                  <a:schemeClr val="accent1"/>
                </a:solidFill>
              </a:rPr>
              <a:t> de </a:t>
            </a:r>
            <a:r>
              <a:rPr lang="fr-CA" sz="1800" dirty="0" err="1" smtClean="0">
                <a:solidFill>
                  <a:schemeClr val="accent1"/>
                </a:solidFill>
              </a:rPr>
              <a:t>laval</a:t>
            </a:r>
            <a:endParaRPr lang="fr-CA" sz="1800" dirty="0" smtClean="0">
              <a:solidFill>
                <a:schemeClr val="accent1"/>
              </a:solidFill>
            </a:endParaRPr>
          </a:p>
          <a:p>
            <a:pPr algn="r"/>
            <a:endParaRPr lang="fr-CA" sz="1800" dirty="0" smtClean="0">
              <a:solidFill>
                <a:schemeClr val="accent1"/>
              </a:solidFill>
            </a:endParaRPr>
          </a:p>
          <a:p>
            <a:pPr algn="r"/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34" y="3343275"/>
            <a:ext cx="3038475" cy="33718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0439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490" y="917388"/>
            <a:ext cx="3589020" cy="54978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94" y="2075392"/>
            <a:ext cx="7162800" cy="535686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narcotiques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9965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Réserve de la pharmacie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8939" r="11978"/>
          <a:stretch/>
        </p:blipFill>
        <p:spPr>
          <a:xfrm>
            <a:off x="1049868" y="1930400"/>
            <a:ext cx="4279076" cy="45872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1252" t="9609" r="4866"/>
          <a:stretch/>
        </p:blipFill>
        <p:spPr>
          <a:xfrm>
            <a:off x="5596116" y="1049866"/>
            <a:ext cx="6014692" cy="48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ensacheuse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r="16401"/>
          <a:stretch/>
        </p:blipFill>
        <p:spPr>
          <a:xfrm>
            <a:off x="5849477" y="953253"/>
            <a:ext cx="5981659" cy="54635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45" y="2209797"/>
            <a:ext cx="5389245" cy="40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Visionneuse </a:t>
            </a:r>
            <a:br>
              <a:rPr lang="fr-CA" dirty="0" smtClean="0"/>
            </a:br>
            <a:r>
              <a:rPr lang="fr-CA" dirty="0" smtClean="0"/>
              <a:t>(ou valideuse de sachets)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263" y="843915"/>
            <a:ext cx="4264343" cy="60140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04" y="2211545"/>
            <a:ext cx="607695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Cabinets automatisés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0" y="949791"/>
            <a:ext cx="3017520" cy="60693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52" y="2003974"/>
            <a:ext cx="5200650" cy="4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69" y="1921190"/>
            <a:ext cx="6949440" cy="528828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Préparations magistrales non stériles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826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Préparations stériles</a:t>
            </a:r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2756" t="14369" r="6625"/>
          <a:stretch/>
        </p:blipFill>
        <p:spPr>
          <a:xfrm>
            <a:off x="6090702" y="729658"/>
            <a:ext cx="6028211" cy="45740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63" y="2042823"/>
            <a:ext cx="5739289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Pharmacie oncologie</a:t>
            </a: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r="56787"/>
          <a:stretch/>
        </p:blipFill>
        <p:spPr>
          <a:xfrm>
            <a:off x="1275916" y="1988820"/>
            <a:ext cx="3363626" cy="48691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15356" b="4489"/>
          <a:stretch/>
        </p:blipFill>
        <p:spPr>
          <a:xfrm>
            <a:off x="5339564" y="679567"/>
            <a:ext cx="5652611" cy="61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0092"/>
          <a:stretch/>
        </p:blipFill>
        <p:spPr>
          <a:xfrm>
            <a:off x="575894" y="2005857"/>
            <a:ext cx="4996691" cy="50368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5453" r="10077"/>
          <a:stretch/>
        </p:blipFill>
        <p:spPr>
          <a:xfrm>
            <a:off x="5780444" y="1223824"/>
            <a:ext cx="5825066" cy="534924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Pharmacie oncologie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8449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2</a:t>
            </a:r>
            <a:r>
              <a:rPr lang="fr-CA" dirty="0" smtClean="0"/>
              <a:t>) SOINS pharmaceutiques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9936" y="1963688"/>
            <a:ext cx="6472750" cy="4747355"/>
          </a:xfrm>
        </p:spPr>
        <p:txBody>
          <a:bodyPr>
            <a:noAutofit/>
          </a:bodyPr>
          <a:lstStyle/>
          <a:p>
            <a:r>
              <a:rPr lang="fr-CA" dirty="0" smtClean="0"/>
              <a:t>Un pharmacien se spécialise généralement dans 1 ou 2 secteurs de soins, quelques exemples…</a:t>
            </a:r>
          </a:p>
          <a:p>
            <a:pPr lvl="1"/>
            <a:r>
              <a:rPr lang="fr-CA" dirty="0"/>
              <a:t>Oncologie</a:t>
            </a:r>
          </a:p>
          <a:p>
            <a:pPr lvl="1"/>
            <a:r>
              <a:rPr lang="fr-CA" dirty="0" smtClean="0"/>
              <a:t>Antibiothérapie</a:t>
            </a:r>
            <a:endParaRPr lang="fr-CA" dirty="0" smtClean="0"/>
          </a:p>
          <a:p>
            <a:pPr lvl="1"/>
            <a:r>
              <a:rPr lang="fr-CA" dirty="0" smtClean="0"/>
              <a:t>CHSLD</a:t>
            </a:r>
          </a:p>
          <a:p>
            <a:pPr lvl="1"/>
            <a:r>
              <a:rPr lang="fr-CA" dirty="0" smtClean="0"/>
              <a:t>Gériatrie</a:t>
            </a:r>
            <a:endParaRPr lang="fr-CA" dirty="0" smtClean="0"/>
          </a:p>
          <a:p>
            <a:pPr lvl="1"/>
            <a:r>
              <a:rPr lang="fr-CA" dirty="0" smtClean="0"/>
              <a:t>GMF</a:t>
            </a:r>
          </a:p>
          <a:p>
            <a:pPr lvl="1"/>
            <a:r>
              <a:rPr lang="fr-CA" dirty="0" smtClean="0"/>
              <a:t>Néphrologie</a:t>
            </a:r>
            <a:endParaRPr lang="fr-CA" dirty="0" smtClean="0"/>
          </a:p>
          <a:p>
            <a:pPr lvl="1"/>
            <a:r>
              <a:rPr lang="fr-CA" dirty="0" smtClean="0"/>
              <a:t>Soins </a:t>
            </a:r>
            <a:r>
              <a:rPr lang="fr-CA" dirty="0" smtClean="0"/>
              <a:t>intensifs</a:t>
            </a:r>
          </a:p>
          <a:p>
            <a:pPr lvl="1"/>
            <a:r>
              <a:rPr lang="fr-CA" dirty="0" smtClean="0"/>
              <a:t>Urgence</a:t>
            </a:r>
          </a:p>
          <a:p>
            <a:pPr lvl="1"/>
            <a:r>
              <a:rPr lang="fr-CA" dirty="0" smtClean="0"/>
              <a:t>Etc.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7123336" y="2406739"/>
            <a:ext cx="3854737" cy="1992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/>
              <a:t>Implication du pharmacien au sein des équipes médicales pour les soins directs au patient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107" y="4830790"/>
            <a:ext cx="918781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Objectifs de la présentation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423333" y="1998133"/>
            <a:ext cx="6874934" cy="2929467"/>
          </a:xfrm>
          <a:prstGeom prst="wedgeRoundRectCallout">
            <a:avLst>
              <a:gd name="adj1" fmla="val -2412"/>
              <a:gd name="adj2" fmla="val 82153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 smtClean="0"/>
              <a:t>Vous faire connaître le pharmacien d’établissement et </a:t>
            </a:r>
          </a:p>
          <a:p>
            <a:pPr algn="ctr"/>
            <a:r>
              <a:rPr lang="fr-CA" sz="3200" dirty="0" smtClean="0"/>
              <a:t>son rôle incontournable </a:t>
            </a:r>
          </a:p>
          <a:p>
            <a:pPr algn="ctr"/>
            <a:r>
              <a:rPr lang="fr-CA" sz="3200" dirty="0" smtClean="0"/>
              <a:t>dans le réseau de la santé</a:t>
            </a:r>
            <a:endParaRPr lang="fr-CA" sz="3200" dirty="0"/>
          </a:p>
        </p:txBody>
      </p:sp>
      <p:sp>
        <p:nvSpPr>
          <p:cNvPr id="3" name="Bulle ronde 2"/>
          <p:cNvSpPr/>
          <p:nvPr/>
        </p:nvSpPr>
        <p:spPr>
          <a:xfrm>
            <a:off x="6874933" y="2370666"/>
            <a:ext cx="5029200" cy="3572933"/>
          </a:xfrm>
          <a:prstGeom prst="wedgeEllipseCallout">
            <a:avLst>
              <a:gd name="adj1" fmla="val -71338"/>
              <a:gd name="adj2" fmla="val 75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dirty="0" smtClean="0"/>
              <a:t>Vous sensibiliser aux enjeux de notre profession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118745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2</a:t>
            </a:r>
            <a:r>
              <a:rPr lang="fr-CA" dirty="0" smtClean="0"/>
              <a:t>) SOINS pharmaceutiques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Effectue le bilan comparatif des médicaments à l’admission, au transfert et au congé</a:t>
            </a:r>
          </a:p>
          <a:p>
            <a:r>
              <a:rPr lang="fr-CA" dirty="0" smtClean="0"/>
              <a:t>Analyse du dossier pour optimiser la pharmacothérapie en partenariat avec le patient</a:t>
            </a:r>
          </a:p>
          <a:p>
            <a:r>
              <a:rPr lang="fr-CA" dirty="0" smtClean="0"/>
              <a:t>Surveille de la thérapie médicamenteuse</a:t>
            </a:r>
          </a:p>
          <a:p>
            <a:r>
              <a:rPr lang="fr-CA" dirty="0" smtClean="0"/>
              <a:t>Initie, ajuste et cesse des médicaments selon les ordonnances collectives en vigueur</a:t>
            </a:r>
          </a:p>
          <a:p>
            <a:r>
              <a:rPr lang="fr-CA" dirty="0" smtClean="0"/>
              <a:t>Participe aux tournées médicales</a:t>
            </a:r>
          </a:p>
          <a:p>
            <a:r>
              <a:rPr lang="fr-CA" dirty="0" smtClean="0"/>
              <a:t>Répond à des demandes de consultation</a:t>
            </a:r>
          </a:p>
          <a:p>
            <a:r>
              <a:rPr lang="fr-CA" dirty="0" smtClean="0"/>
              <a:t>Répond aux questions de l’équipe traitante</a:t>
            </a:r>
          </a:p>
          <a:p>
            <a:r>
              <a:rPr lang="fr-CA" dirty="0" smtClean="0"/>
              <a:t>Donne des conseils aux patients</a:t>
            </a:r>
          </a:p>
          <a:p>
            <a:r>
              <a:rPr lang="fr-CA" dirty="0" smtClean="0"/>
              <a:t>Assure le transfert au pharmacien d’officine lors du congé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0004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2</a:t>
            </a:r>
            <a:r>
              <a:rPr lang="fr-CA" dirty="0" smtClean="0"/>
              <a:t>) SOINS pharmaceutiques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1192" y="3416631"/>
            <a:ext cx="3702941" cy="742318"/>
          </a:xfrm>
        </p:spPr>
        <p:txBody>
          <a:bodyPr>
            <a:noAutofit/>
          </a:bodyPr>
          <a:lstStyle/>
          <a:p>
            <a:r>
              <a:rPr lang="fr-CA" sz="3200" dirty="0" smtClean="0"/>
              <a:t>Impact des soins pharmaceutiques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058" y="2032690"/>
            <a:ext cx="4543425" cy="465772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160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563" y="114300"/>
            <a:ext cx="520636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3</a:t>
            </a:r>
            <a:r>
              <a:rPr lang="fr-CA" dirty="0" smtClean="0"/>
              <a:t>) ENSEIGNEMENT</a:t>
            </a:r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17" y="2160640"/>
            <a:ext cx="10801350" cy="38290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698" y="4075165"/>
            <a:ext cx="215646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4</a:t>
            </a:r>
            <a:r>
              <a:rPr lang="fr-CA" dirty="0" smtClean="0"/>
              <a:t>) RECHERCHE</a:t>
            </a:r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2469015"/>
            <a:ext cx="100584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5</a:t>
            </a:r>
            <a:r>
              <a:rPr lang="fr-CA" dirty="0" smtClean="0"/>
              <a:t>) AFFAIRES PROFESSIONNELLES ET GESTION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205454"/>
          </a:xfrm>
        </p:spPr>
        <p:txBody>
          <a:bodyPr>
            <a:normAutofit fontScale="85000" lnSpcReduction="20000"/>
          </a:bodyPr>
          <a:lstStyle/>
          <a:p>
            <a:r>
              <a:rPr lang="fr-CA" sz="2400" dirty="0" smtClean="0"/>
              <a:t>Chef de département de pharmacie</a:t>
            </a:r>
          </a:p>
          <a:p>
            <a:r>
              <a:rPr lang="fr-CA" sz="2400" dirty="0" smtClean="0"/>
              <a:t>Chef-adjoint</a:t>
            </a:r>
          </a:p>
          <a:p>
            <a:pPr lvl="1"/>
            <a:r>
              <a:rPr lang="fr-CA" sz="2200" dirty="0" smtClean="0"/>
              <a:t>Rôle transversal dans l’établissement (ex: soins, services)</a:t>
            </a:r>
          </a:p>
          <a:p>
            <a:r>
              <a:rPr lang="fr-CA" sz="2400" dirty="0" smtClean="0"/>
              <a:t>Adjoint aux chefs</a:t>
            </a:r>
          </a:p>
          <a:p>
            <a:pPr lvl="1"/>
            <a:r>
              <a:rPr lang="fr-CA" sz="2200" dirty="0" smtClean="0"/>
              <a:t>Gestion d’une installation</a:t>
            </a:r>
          </a:p>
          <a:p>
            <a:r>
              <a:rPr lang="fr-CA" sz="2400" dirty="0" smtClean="0"/>
              <a:t>Coordonnateur</a:t>
            </a:r>
          </a:p>
          <a:p>
            <a:pPr lvl="1"/>
            <a:r>
              <a:rPr lang="fr-CA" sz="2200" dirty="0" smtClean="0"/>
              <a:t>Pharmacien clinicien avec responsabilité de gestion lié à une expertise (ex: préparations stériles, enseignement, distribution, etc…)</a:t>
            </a:r>
          </a:p>
          <a:p>
            <a:r>
              <a:rPr lang="fr-CA" sz="2400" dirty="0" smtClean="0"/>
              <a:t>Autres</a:t>
            </a:r>
          </a:p>
          <a:p>
            <a:pPr lvl="1"/>
            <a:r>
              <a:rPr lang="fr-CA" sz="2000" dirty="0" smtClean="0"/>
              <a:t>Cadres</a:t>
            </a:r>
            <a:endParaRPr lang="fr-CA" sz="20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1" y="1810777"/>
            <a:ext cx="5845740" cy="4629997"/>
          </a:xfrm>
        </p:spPr>
        <p:txBody>
          <a:bodyPr>
            <a:noAutofit/>
          </a:bodyPr>
          <a:lstStyle/>
          <a:p>
            <a:r>
              <a:rPr lang="fr-CA" sz="2000" dirty="0" smtClean="0"/>
              <a:t>Gestion des ressources humaines, financières et matérielles.</a:t>
            </a:r>
          </a:p>
          <a:p>
            <a:r>
              <a:rPr lang="fr-CA" sz="2000" dirty="0" smtClean="0"/>
              <a:t>Sélection des médicaments, de leur utilisation et de leur approvisionnement.</a:t>
            </a:r>
          </a:p>
          <a:p>
            <a:r>
              <a:rPr lang="fr-CA" sz="2000" dirty="0" smtClean="0"/>
              <a:t>Planification, organisation et coordination des activités professionnelles.</a:t>
            </a:r>
          </a:p>
          <a:p>
            <a:r>
              <a:rPr lang="fr-CA" sz="2000" dirty="0" smtClean="0"/>
              <a:t>Assurer la qualité et la sécurité des soins et services pharmaceutiques offerts.</a:t>
            </a:r>
          </a:p>
          <a:p>
            <a:r>
              <a:rPr lang="fr-CA" sz="2000" dirty="0" smtClean="0"/>
              <a:t>Assurer le respect de toutes les lois et normes en vigueur.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8502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5</a:t>
            </a:r>
            <a:r>
              <a:rPr lang="fr-CA" dirty="0" smtClean="0"/>
              <a:t>) </a:t>
            </a:r>
            <a:r>
              <a:rPr lang="fr-CA" u="sng" dirty="0" smtClean="0"/>
              <a:t>AFFAIRES PROFESSIONNELLES </a:t>
            </a:r>
            <a:r>
              <a:rPr lang="fr-CA" dirty="0" smtClean="0"/>
              <a:t>ET GESTION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2" y="1924050"/>
            <a:ext cx="122872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5</a:t>
            </a:r>
            <a:r>
              <a:rPr lang="fr-CA" dirty="0" smtClean="0"/>
              <a:t>) AFFAIRES PROFESSIONNELLES ET </a:t>
            </a:r>
            <a:r>
              <a:rPr lang="fr-CA" u="sng" dirty="0" smtClean="0"/>
              <a:t>GESTION</a:t>
            </a:r>
            <a:endParaRPr lang="fr-CA" u="sng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3" y="2228003"/>
            <a:ext cx="84582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Nos enjeux comme profession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2595033"/>
            <a:ext cx="1179576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6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Nos enjeux comme profession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1938867"/>
            <a:ext cx="10153650" cy="60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2" y="2771378"/>
            <a:ext cx="5027295" cy="28851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r="2321"/>
          <a:stretch/>
        </p:blipFill>
        <p:spPr>
          <a:xfrm>
            <a:off x="5068041" y="3575288"/>
            <a:ext cx="7123959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4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pharmacien d’établissement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9147" y="1085404"/>
            <a:ext cx="11029615" cy="4229100"/>
          </a:xfrm>
        </p:spPr>
        <p:txBody>
          <a:bodyPr>
            <a:normAutofit/>
          </a:bodyPr>
          <a:lstStyle/>
          <a:p>
            <a:r>
              <a:rPr lang="fr-CA" sz="2800" dirty="0" smtClean="0"/>
              <a:t>1700 pharmaciens (17% de tous les pharmaciens du Québec)</a:t>
            </a:r>
          </a:p>
          <a:p>
            <a:pPr lvl="1"/>
            <a:r>
              <a:rPr lang="fr-CA" sz="2600" dirty="0" smtClean="0"/>
              <a:t>50 au CISSS de Laval dans un département de 136 employés</a:t>
            </a:r>
            <a:endParaRPr lang="fr-CA" sz="2400" dirty="0" smtClean="0"/>
          </a:p>
          <a:p>
            <a:r>
              <a:rPr lang="fr-CA" sz="2800" dirty="0" smtClean="0"/>
              <a:t>Diplôme de 1</a:t>
            </a:r>
            <a:r>
              <a:rPr lang="fr-CA" sz="2800" baseline="30000" dirty="0" smtClean="0"/>
              <a:t>er</a:t>
            </a:r>
            <a:r>
              <a:rPr lang="fr-CA" sz="2800" dirty="0" smtClean="0"/>
              <a:t> cycle (Pharm. D.) + </a:t>
            </a:r>
            <a:r>
              <a:rPr lang="fr-CA" sz="2800" dirty="0"/>
              <a:t>M</a:t>
            </a:r>
            <a:r>
              <a:rPr lang="fr-CA" sz="2800" dirty="0" smtClean="0"/>
              <a:t>aîtrise en pharmacothérapie avancée en établissement de santé</a:t>
            </a:r>
          </a:p>
          <a:p>
            <a:endParaRPr lang="fr-CA" sz="24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3" y="4267229"/>
            <a:ext cx="11294745" cy="2399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65333"/>
            <a:ext cx="6197600" cy="59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Conclusion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906" y="1209056"/>
            <a:ext cx="11029615" cy="3678303"/>
          </a:xfrm>
        </p:spPr>
        <p:txBody>
          <a:bodyPr>
            <a:normAutofit/>
          </a:bodyPr>
          <a:lstStyle/>
          <a:p>
            <a:r>
              <a:rPr lang="fr-CA" sz="3200" dirty="0" smtClean="0"/>
              <a:t>Les pharmaciens d’établissements: des professionnels incontournables du système de santé.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234" y="3729719"/>
            <a:ext cx="4829175" cy="2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465" y="0"/>
            <a:ext cx="8943975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QUESTIONS</a:t>
            </a:r>
            <a:endParaRPr lang="fr-CA" dirty="0"/>
          </a:p>
        </p:txBody>
      </p:sp>
      <p:pic>
        <p:nvPicPr>
          <p:cNvPr id="1026" name="Picture 2" descr="How Essential Questions Drive Purposeful Learn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91" y="2147319"/>
            <a:ext cx="5931218" cy="41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48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ulle ronde 4"/>
          <p:cNvSpPr/>
          <p:nvPr/>
        </p:nvSpPr>
        <p:spPr>
          <a:xfrm>
            <a:off x="2760133" y="2116667"/>
            <a:ext cx="7027334" cy="3928533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800" dirty="0" smtClean="0"/>
              <a:t>Un grand merci pour votre temps!</a:t>
            </a:r>
            <a:endParaRPr lang="fr-CA" sz="4800" dirty="0"/>
          </a:p>
        </p:txBody>
      </p:sp>
    </p:spTree>
    <p:extLst>
      <p:ext uri="{BB962C8B-B14F-4D97-AF65-F5344CB8AC3E}">
        <p14:creationId xmlns:p14="http://schemas.microsoft.com/office/powerpoint/2010/main" val="31293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 pharmacien d’établissement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493" y="1005856"/>
            <a:ext cx="11029615" cy="4229100"/>
          </a:xfrm>
        </p:spPr>
        <p:txBody>
          <a:bodyPr>
            <a:normAutofit/>
          </a:bodyPr>
          <a:lstStyle/>
          <a:p>
            <a:r>
              <a:rPr lang="fr-CA" sz="2400" dirty="0" smtClean="0"/>
              <a:t>Une profession en pénurie</a:t>
            </a:r>
          </a:p>
          <a:p>
            <a:pPr lvl="1"/>
            <a:r>
              <a:rPr lang="fr-CA" sz="2000" b="1" dirty="0" smtClean="0"/>
              <a:t>19,1%</a:t>
            </a:r>
            <a:r>
              <a:rPr lang="fr-CA" sz="2000" dirty="0" smtClean="0"/>
              <a:t> au 1</a:t>
            </a:r>
            <a:r>
              <a:rPr lang="fr-CA" sz="2000" baseline="30000" dirty="0" smtClean="0"/>
              <a:t>er</a:t>
            </a:r>
            <a:r>
              <a:rPr lang="fr-CA" sz="2000" dirty="0" smtClean="0"/>
              <a:t> avril 2019 (19% au 1</a:t>
            </a:r>
            <a:r>
              <a:rPr lang="fr-CA" sz="2000" baseline="30000" dirty="0" smtClean="0"/>
              <a:t>er</a:t>
            </a:r>
            <a:r>
              <a:rPr lang="fr-CA" sz="2000" dirty="0" smtClean="0"/>
              <a:t> avril 2018) au Québec</a:t>
            </a:r>
          </a:p>
          <a:p>
            <a:pPr lvl="2"/>
            <a:r>
              <a:rPr lang="fr-CA" sz="1800" dirty="0" smtClean="0"/>
              <a:t>À Laval = 8</a:t>
            </a:r>
            <a:r>
              <a:rPr lang="fr-CA" sz="1800" dirty="0" smtClean="0"/>
              <a:t>% et beaucoup de clientè</a:t>
            </a:r>
            <a:r>
              <a:rPr lang="fr-CA" sz="1800" dirty="0" smtClean="0"/>
              <a:t>les non couvertes</a:t>
            </a:r>
            <a:endParaRPr lang="fr-CA" sz="1800" dirty="0"/>
          </a:p>
          <a:p>
            <a:pPr lvl="1"/>
            <a:r>
              <a:rPr lang="fr-CA" sz="2000" dirty="0" smtClean="0"/>
              <a:t>Entre le 1</a:t>
            </a:r>
            <a:r>
              <a:rPr lang="fr-CA" sz="2000" baseline="30000" dirty="0" smtClean="0"/>
              <a:t>er</a:t>
            </a:r>
            <a:r>
              <a:rPr lang="fr-CA" sz="2000" dirty="0" smtClean="0"/>
              <a:t> avril 2018 et le 31 mars 2019, 17 établissements sur 39 ont eu recours à des pharmaciens dépanneurs pour un total de 6461 jours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85" y="4389941"/>
            <a:ext cx="8012430" cy="22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Les 5 axes de la profession </a:t>
            </a:r>
            <a:br>
              <a:rPr lang="fr-CA" dirty="0" smtClean="0"/>
            </a:br>
            <a:r>
              <a:rPr lang="fr-CA" dirty="0" smtClean="0"/>
              <a:t>de pharmacien d’établissement de santé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fr-CA" sz="2800" dirty="0" smtClean="0"/>
              <a:t>Services pharmaceutiques</a:t>
            </a:r>
          </a:p>
          <a:p>
            <a:pPr marL="457200" indent="-457200">
              <a:buFont typeface="+mj-lt"/>
              <a:buAutoNum type="arabicParenR"/>
            </a:pPr>
            <a:r>
              <a:rPr lang="fr-CA" sz="2800" dirty="0"/>
              <a:t>Soins pharmaceutiques</a:t>
            </a:r>
          </a:p>
          <a:p>
            <a:pPr marL="457200" indent="-457200">
              <a:buFont typeface="+mj-lt"/>
              <a:buAutoNum type="arabicParenR"/>
            </a:pPr>
            <a:r>
              <a:rPr lang="fr-CA" sz="2800" dirty="0"/>
              <a:t>Enseignement</a:t>
            </a:r>
          </a:p>
          <a:p>
            <a:pPr marL="457200" indent="-457200">
              <a:buFont typeface="+mj-lt"/>
              <a:buAutoNum type="arabicParenR"/>
            </a:pPr>
            <a:r>
              <a:rPr lang="fr-CA" sz="2800" dirty="0"/>
              <a:t>Recherche</a:t>
            </a:r>
          </a:p>
          <a:p>
            <a:pPr marL="457200" indent="-457200">
              <a:buFont typeface="+mj-lt"/>
              <a:buAutoNum type="arabicParenR"/>
            </a:pPr>
            <a:r>
              <a:rPr lang="fr-CA" sz="2800" dirty="0"/>
              <a:t>Affaires professionnelles et gestion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3878"/>
          <a:stretch/>
        </p:blipFill>
        <p:spPr>
          <a:xfrm>
            <a:off x="8594816" y="2318657"/>
            <a:ext cx="2388870" cy="31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1) Services </a:t>
            </a:r>
            <a:r>
              <a:rPr lang="fr-CA" dirty="0" err="1" smtClean="0"/>
              <a:t>pharmaceutiqUes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93111" y="1930401"/>
            <a:ext cx="11029615" cy="4927600"/>
          </a:xfrm>
        </p:spPr>
        <p:txBody>
          <a:bodyPr/>
          <a:lstStyle/>
          <a:p>
            <a:r>
              <a:rPr lang="fr-CA" sz="2400" dirty="0" smtClean="0"/>
              <a:t>Saisie et validation de ordonnances </a:t>
            </a:r>
          </a:p>
          <a:p>
            <a:r>
              <a:rPr lang="fr-CA" sz="2400" dirty="0"/>
              <a:t>Analyse du dossier pharmacologique (poids, taille, allergie, interactions, dose, indication, </a:t>
            </a:r>
            <a:r>
              <a:rPr lang="fr-CA" sz="2400" dirty="0" err="1"/>
              <a:t>etc</a:t>
            </a:r>
            <a:r>
              <a:rPr lang="fr-CA" sz="2400" dirty="0"/>
              <a:t>)</a:t>
            </a:r>
          </a:p>
          <a:p>
            <a:r>
              <a:rPr lang="fr-CA" sz="2400" dirty="0" smtClean="0"/>
              <a:t>Service des médicaments</a:t>
            </a:r>
          </a:p>
          <a:p>
            <a:pPr lvl="1"/>
            <a:r>
              <a:rPr lang="fr-CA" sz="2000" dirty="0" smtClean="0"/>
              <a:t>En format unitaire commercial (ex: comprimé, fiole, tube de crème, </a:t>
            </a:r>
            <a:r>
              <a:rPr lang="fr-CA" sz="2000" dirty="0" err="1" smtClean="0"/>
              <a:t>etc</a:t>
            </a:r>
            <a:r>
              <a:rPr lang="fr-CA" sz="2000" dirty="0" smtClean="0"/>
              <a:t>)</a:t>
            </a:r>
          </a:p>
          <a:p>
            <a:pPr lvl="1"/>
            <a:r>
              <a:rPr lang="fr-CA" sz="2000" dirty="0" smtClean="0"/>
              <a:t>En format préparé par la pharmacie (dites MAGISTRALES)</a:t>
            </a:r>
          </a:p>
          <a:p>
            <a:r>
              <a:rPr lang="fr-CA" sz="2400" dirty="0" smtClean="0"/>
              <a:t>Gestion du circuit du médicament dans tout l’établissement</a:t>
            </a:r>
          </a:p>
          <a:p>
            <a:pPr lvl="1"/>
            <a:r>
              <a:rPr lang="fr-CA" sz="2000" dirty="0" smtClean="0"/>
              <a:t>Processus très complexes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696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16858" b="10856"/>
          <a:stretch/>
        </p:blipFill>
        <p:spPr>
          <a:xfrm>
            <a:off x="1147756" y="1930400"/>
            <a:ext cx="9039225" cy="479213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Saisie et validation des ordonnances (distribution)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518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987" y="395116"/>
            <a:ext cx="5206365" cy="625221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Service des premières doses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96" y="2253845"/>
            <a:ext cx="538924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77" y="1971990"/>
            <a:ext cx="6659880" cy="528066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Service </a:t>
            </a:r>
            <a:r>
              <a:rPr lang="fr-CA" dirty="0" err="1" smtClean="0"/>
              <a:t>unidose</a:t>
            </a:r>
            <a:r>
              <a:rPr lang="fr-CA" dirty="0" smtClean="0"/>
              <a:t> </a:t>
            </a:r>
            <a:r>
              <a:rPr lang="fr-CA" dirty="0" err="1" smtClean="0"/>
              <a:t>uniquotidien</a:t>
            </a:r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341" y="1089554"/>
            <a:ext cx="5314950" cy="400621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40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675</TotalTime>
  <Words>613</Words>
  <Application>Microsoft Office PowerPoint</Application>
  <PresentationFormat>Grand écran</PresentationFormat>
  <Paragraphs>97</Paragraphs>
  <Slides>33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Calibri</vt:lpstr>
      <vt:lpstr>Gill Sans MT</vt:lpstr>
      <vt:lpstr>Wingdings 2</vt:lpstr>
      <vt:lpstr>Dividende</vt:lpstr>
      <vt:lpstr>Le pharmacien  d’établissement de santé</vt:lpstr>
      <vt:lpstr>Objectifs de la présentation</vt:lpstr>
      <vt:lpstr>Le pharmacien d’établissement</vt:lpstr>
      <vt:lpstr>Le pharmacien d’établissement</vt:lpstr>
      <vt:lpstr>Les 5 axes de la profession  de pharmacien d’établissement de santé</vt:lpstr>
      <vt:lpstr>1) Services pharmaceutiqUes</vt:lpstr>
      <vt:lpstr>Saisie et validation des ordonnances (distribution)</vt:lpstr>
      <vt:lpstr>Service des premières doses</vt:lpstr>
      <vt:lpstr>Service unidose uniquotidien</vt:lpstr>
      <vt:lpstr>narcotiques</vt:lpstr>
      <vt:lpstr>Réserve de la pharmacie</vt:lpstr>
      <vt:lpstr>ensacheuse</vt:lpstr>
      <vt:lpstr>Visionneuse  (ou valideuse de sachets)</vt:lpstr>
      <vt:lpstr>Cabinets automatisés</vt:lpstr>
      <vt:lpstr>Préparations magistrales non stériles</vt:lpstr>
      <vt:lpstr>Préparations stériles</vt:lpstr>
      <vt:lpstr>Pharmacie oncologie</vt:lpstr>
      <vt:lpstr>Pharmacie oncologie</vt:lpstr>
      <vt:lpstr>2) SOINS pharmaceutiques</vt:lpstr>
      <vt:lpstr>2) SOINS pharmaceutiques</vt:lpstr>
      <vt:lpstr>2) SOINS pharmaceutiques</vt:lpstr>
      <vt:lpstr>Présentation PowerPoint</vt:lpstr>
      <vt:lpstr>3) ENSEIGNEMENT</vt:lpstr>
      <vt:lpstr>4) RECHERCHE</vt:lpstr>
      <vt:lpstr>5) AFFAIRES PROFESSIONNELLES ET GESTION</vt:lpstr>
      <vt:lpstr>5) AFFAIRES PROFESSIONNELLES ET GESTION</vt:lpstr>
      <vt:lpstr>5) AFFAIRES PROFESSIONNELLES ET GESTION</vt:lpstr>
      <vt:lpstr>Nos enjeux comme profession</vt:lpstr>
      <vt:lpstr>Nos enjeux comme profession</vt:lpstr>
      <vt:lpstr>Conclusion</vt:lpstr>
      <vt:lpstr>Présentation PowerPoint</vt:lpstr>
      <vt:lpstr>QUESTIONS</vt:lpstr>
      <vt:lpstr>Présentation PowerPoint</vt:lpstr>
    </vt:vector>
  </TitlesOfParts>
  <Company>CISSSL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pharmacien d’établissement de santé</dc:title>
  <dc:creator>Roxane Therrien</dc:creator>
  <cp:lastModifiedBy>Roxane Therrien</cp:lastModifiedBy>
  <cp:revision>57</cp:revision>
  <dcterms:created xsi:type="dcterms:W3CDTF">2020-07-06T17:00:23Z</dcterms:created>
  <dcterms:modified xsi:type="dcterms:W3CDTF">2020-09-18T13:25:49Z</dcterms:modified>
</cp:coreProperties>
</file>